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3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01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255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269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70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63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60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68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93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350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20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72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02009-1806-49B4-93F8-2EF50D309800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94915-BC09-4C9E-9BF0-7DD79B1D1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57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5733875" y="1429420"/>
            <a:ext cx="2359894" cy="11379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5933529" y="1537432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12345678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461123" y="1060088"/>
            <a:ext cx="3153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問い合わせ番号（</a:t>
            </a:r>
            <a:r>
              <a:rPr lang="en-US" altLang="ja-JP" dirty="0" smtClean="0"/>
              <a:t>8</a:t>
            </a:r>
            <a:r>
              <a:rPr lang="ja-JP" altLang="en-US" dirty="0"/>
              <a:t> </a:t>
            </a:r>
            <a:r>
              <a:rPr lang="ja-JP" altLang="en-US" dirty="0" smtClean="0"/>
              <a:t>桁文字列）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03300" y="2036911"/>
            <a:ext cx="1476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dirty="0" smtClean="0"/>
              <a:t>MAC</a:t>
            </a:r>
            <a:r>
              <a:rPr kumimoji="1" lang="ja-JP" altLang="en-US" sz="1400" dirty="0" smtClean="0"/>
              <a:t> アドレス</a:t>
            </a:r>
            <a:endParaRPr kumimoji="1" lang="en-US" altLang="ja-JP" sz="1400" dirty="0" smtClean="0"/>
          </a:p>
          <a:p>
            <a:pPr algn="ctr"/>
            <a:r>
              <a:rPr lang="ja-JP" altLang="en-US" sz="1400" dirty="0"/>
              <a:t>（</a:t>
            </a:r>
            <a:r>
              <a:rPr kumimoji="1" lang="en-US" altLang="ja-JP" sz="1400" dirty="0" smtClean="0"/>
              <a:t>10 </a:t>
            </a:r>
            <a:r>
              <a:rPr lang="ja-JP" altLang="en-US" sz="1400" dirty="0" smtClean="0"/>
              <a:t>進</a:t>
            </a:r>
            <a:r>
              <a:rPr kumimoji="1" lang="ja-JP" altLang="en-US" sz="1400" dirty="0" smtClean="0"/>
              <a:t>下位 </a:t>
            </a:r>
            <a:r>
              <a:rPr kumimoji="1" lang="en-US" altLang="ja-JP" sz="1400" dirty="0" smtClean="0"/>
              <a:t>8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20" name="角丸四角形 19"/>
          <p:cNvSpPr/>
          <p:nvPr/>
        </p:nvSpPr>
        <p:spPr>
          <a:xfrm>
            <a:off x="736928" y="1442220"/>
            <a:ext cx="1656184" cy="11251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923844" y="1550232"/>
            <a:ext cx="533164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11</a:t>
            </a:r>
            <a:endParaRPr kumimoji="1" lang="ja-JP" altLang="en-US" dirty="0"/>
          </a:p>
        </p:txBody>
      </p:sp>
      <p:sp>
        <p:nvSpPr>
          <p:cNvPr id="22" name="角丸四角形 21"/>
          <p:cNvSpPr/>
          <p:nvPr/>
        </p:nvSpPr>
        <p:spPr>
          <a:xfrm>
            <a:off x="1662670" y="1543984"/>
            <a:ext cx="524780" cy="5040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07</a:t>
            </a:r>
            <a:endParaRPr kumimoji="1" lang="en-US" altLang="ja-JP" dirty="0" smtClean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1560" y="1052736"/>
            <a:ext cx="1999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日付（</a:t>
            </a:r>
            <a:r>
              <a:rPr lang="en-US" altLang="ja-JP" dirty="0" smtClean="0"/>
              <a:t>4 </a:t>
            </a:r>
            <a:r>
              <a:rPr lang="ja-JP" altLang="en-US" dirty="0" smtClean="0"/>
              <a:t>桁</a:t>
            </a:r>
            <a:r>
              <a:rPr lang="ja-JP" altLang="en-US" dirty="0"/>
              <a:t>文字列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39082" y="2044168"/>
            <a:ext cx="675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月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 smtClean="0"/>
              <a:t>（</a:t>
            </a:r>
            <a:r>
              <a:rPr lang="en-US" altLang="ja-JP" sz="1400" dirty="0" smtClean="0"/>
              <a:t>2</a:t>
            </a:r>
            <a:r>
              <a:rPr lang="ja-JP" altLang="en-US" sz="1400" dirty="0"/>
              <a:t>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87467" y="2044168"/>
            <a:ext cx="675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dirty="0"/>
              <a:t>日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 smtClean="0"/>
              <a:t>（</a:t>
            </a:r>
            <a:r>
              <a:rPr lang="en-US" altLang="ja-JP" sz="1400" dirty="0" smtClean="0"/>
              <a:t>2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26" name="下矢印 25"/>
          <p:cNvSpPr/>
          <p:nvPr/>
        </p:nvSpPr>
        <p:spPr>
          <a:xfrm>
            <a:off x="1763688" y="2755744"/>
            <a:ext cx="1944216" cy="1294784"/>
          </a:xfrm>
          <a:prstGeom prst="downArrow">
            <a:avLst>
              <a:gd name="adj1" fmla="val 55487"/>
              <a:gd name="adj2" fmla="val 3659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CRC32</a:t>
            </a:r>
            <a:endParaRPr kumimoji="1" lang="ja-JP" altLang="en-US" dirty="0"/>
          </a:p>
        </p:txBody>
      </p:sp>
      <p:cxnSp>
        <p:nvCxnSpPr>
          <p:cNvPr id="28" name="直線矢印コネクタ 27"/>
          <p:cNvCxnSpPr/>
          <p:nvPr/>
        </p:nvCxnSpPr>
        <p:spPr>
          <a:xfrm flipH="1">
            <a:off x="3361552" y="3156428"/>
            <a:ext cx="70639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4037886" y="2972836"/>
            <a:ext cx="247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生成多項式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555776" y="1815207"/>
            <a:ext cx="43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＋</a:t>
            </a:r>
            <a:endParaRPr kumimoji="1" lang="ja-JP" altLang="en-US" sz="24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123582" y="3283728"/>
            <a:ext cx="2462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 smtClean="0"/>
              <a:t>全リージョン共通</a:t>
            </a:r>
            <a:endParaRPr kumimoji="1"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MSET</a:t>
            </a:r>
            <a:r>
              <a:rPr lang="ja-JP" altLang="en-US" sz="1400" dirty="0" smtClean="0"/>
              <a:t> ハードコード</a:t>
            </a:r>
            <a:endParaRPr kumimoji="1" lang="ja-JP" altLang="en-US" sz="14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936340" y="4393719"/>
            <a:ext cx="3587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10</a:t>
            </a:r>
            <a:r>
              <a:rPr lang="ja-JP" altLang="en-US" sz="1400" dirty="0" smtClean="0"/>
              <a:t> 進整数として扱って、</a:t>
            </a:r>
            <a:r>
              <a:rPr lang="ja-JP" altLang="en-US" sz="1400" dirty="0"/>
              <a:t>下位</a:t>
            </a:r>
            <a:r>
              <a:rPr kumimoji="1" lang="ja-JP" altLang="en-US" sz="1400" dirty="0" smtClean="0"/>
              <a:t> </a:t>
            </a:r>
            <a:r>
              <a:rPr lang="en-US" altLang="ja-JP" sz="1400" dirty="0"/>
              <a:t>5</a:t>
            </a:r>
            <a:r>
              <a:rPr kumimoji="1" lang="ja-JP" altLang="en-US" sz="1400" dirty="0" smtClean="0"/>
              <a:t> 桁を抜き出す</a:t>
            </a:r>
            <a:endParaRPr kumimoji="1" lang="ja-JP" altLang="en-US" sz="1400" dirty="0"/>
          </a:p>
        </p:txBody>
      </p:sp>
      <p:sp>
        <p:nvSpPr>
          <p:cNvPr id="43" name="角丸四角形 42"/>
          <p:cNvSpPr/>
          <p:nvPr/>
        </p:nvSpPr>
        <p:spPr>
          <a:xfrm>
            <a:off x="1662670" y="4295580"/>
            <a:ext cx="2129654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マスターキー（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桁）</a:t>
            </a:r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01645" y="116632"/>
            <a:ext cx="3540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6thNUP</a:t>
            </a:r>
            <a:r>
              <a:rPr lang="ja-JP" altLang="en-US" sz="2800" dirty="0" smtClean="0"/>
              <a:t> 以前の仕様</a:t>
            </a:r>
            <a:endParaRPr kumimoji="1" lang="ja-JP" altLang="en-US" sz="2800" dirty="0"/>
          </a:p>
        </p:txBody>
      </p:sp>
      <p:cxnSp>
        <p:nvCxnSpPr>
          <p:cNvPr id="29" name="直線矢印コネクタ 28"/>
          <p:cNvCxnSpPr/>
          <p:nvPr/>
        </p:nvCxnSpPr>
        <p:spPr>
          <a:xfrm flipH="1">
            <a:off x="4725763" y="1775300"/>
            <a:ext cx="70639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角丸四角形 29"/>
          <p:cNvSpPr/>
          <p:nvPr/>
        </p:nvSpPr>
        <p:spPr>
          <a:xfrm>
            <a:off x="3213595" y="1559276"/>
            <a:ext cx="119186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5678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059832" y="2043587"/>
            <a:ext cx="14318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問い合わせ番号</a:t>
            </a:r>
            <a:endParaRPr kumimoji="1" lang="en-US" altLang="ja-JP" sz="1400" dirty="0" smtClean="0"/>
          </a:p>
          <a:p>
            <a:pPr algn="ctr"/>
            <a:r>
              <a:rPr kumimoji="1" lang="ja-JP" altLang="en-US" sz="1400" dirty="0" smtClean="0"/>
              <a:t>（下位 </a:t>
            </a:r>
            <a:r>
              <a:rPr lang="en-US" altLang="ja-JP" sz="1400" dirty="0"/>
              <a:t>4</a:t>
            </a:r>
            <a:r>
              <a:rPr kumimoji="1" lang="en-US" altLang="ja-JP" sz="1400" dirty="0" smtClean="0"/>
              <a:t>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72090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115470" y="1446100"/>
            <a:ext cx="4464496" cy="11188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3302386" y="1554112"/>
            <a:ext cx="943629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角丸四角形 7"/>
          <p:cNvSpPr/>
          <p:nvPr/>
        </p:nvSpPr>
        <p:spPr>
          <a:xfrm>
            <a:off x="4390890" y="1554112"/>
            <a:ext cx="884820" cy="5040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5419726" y="1554112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12345678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986734" y="1076768"/>
            <a:ext cx="408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問い合わせ番号（</a:t>
            </a:r>
            <a:r>
              <a:rPr lang="en-US" altLang="ja-JP" dirty="0" smtClean="0">
                <a:solidFill>
                  <a:srgbClr val="FF0000"/>
                </a:solidFill>
              </a:rPr>
              <a:t>10</a:t>
            </a:r>
            <a:r>
              <a:rPr lang="en-US" altLang="ja-JP" dirty="0" smtClean="0"/>
              <a:t> </a:t>
            </a:r>
            <a:r>
              <a:rPr lang="ja-JP" altLang="en-US" dirty="0" smtClean="0"/>
              <a:t>桁文字列）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349834" y="2041684"/>
            <a:ext cx="966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バージョン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/>
              <a:t>（</a:t>
            </a:r>
            <a:r>
              <a:rPr kumimoji="1" lang="en-US" altLang="ja-JP" sz="1400" dirty="0" smtClean="0"/>
              <a:t>1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313176" y="2060848"/>
            <a:ext cx="9220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リージョン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 smtClean="0"/>
              <a:t>（</a:t>
            </a:r>
            <a:r>
              <a:rPr lang="en-US" altLang="ja-JP" sz="1400" dirty="0" smtClean="0"/>
              <a:t>1</a:t>
            </a:r>
            <a:r>
              <a:rPr lang="ja-JP" altLang="en-US" sz="1400" dirty="0"/>
              <a:t>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689496" y="2053591"/>
            <a:ext cx="147668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dirty="0" smtClean="0"/>
              <a:t>MAC</a:t>
            </a:r>
            <a:r>
              <a:rPr kumimoji="1" lang="ja-JP" altLang="en-US" sz="1400" dirty="0" smtClean="0"/>
              <a:t> アドレス</a:t>
            </a:r>
            <a:endParaRPr kumimoji="1" lang="en-US" altLang="ja-JP" sz="1400" dirty="0" smtClean="0"/>
          </a:p>
          <a:p>
            <a:pPr algn="ctr"/>
            <a:r>
              <a:rPr lang="ja-JP" altLang="en-US" sz="1400" dirty="0" smtClean="0"/>
              <a:t>（</a:t>
            </a:r>
            <a:r>
              <a:rPr lang="en-US" altLang="ja-JP" sz="1400" dirty="0" smtClean="0"/>
              <a:t>10 </a:t>
            </a:r>
            <a:r>
              <a:rPr lang="ja-JP" altLang="en-US" sz="1400" dirty="0" smtClean="0"/>
              <a:t>進</a:t>
            </a:r>
            <a:r>
              <a:rPr kumimoji="1" lang="ja-JP" altLang="en-US" sz="1400" dirty="0" smtClean="0"/>
              <a:t>下位 </a:t>
            </a:r>
            <a:r>
              <a:rPr kumimoji="1" lang="en-US" altLang="ja-JP" sz="1400" dirty="0" smtClean="0"/>
              <a:t>8 </a:t>
            </a:r>
            <a:r>
              <a:rPr kumimoji="1" lang="ja-JP" altLang="en-US" sz="1400" dirty="0" smtClean="0"/>
              <a:t>桁）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endParaRPr kumimoji="1" lang="ja-JP" altLang="en-US" sz="1400" dirty="0"/>
          </a:p>
        </p:txBody>
      </p:sp>
      <p:sp>
        <p:nvSpPr>
          <p:cNvPr id="20" name="角丸四角形 19"/>
          <p:cNvSpPr/>
          <p:nvPr/>
        </p:nvSpPr>
        <p:spPr>
          <a:xfrm>
            <a:off x="736928" y="1439736"/>
            <a:ext cx="1656184" cy="11251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923844" y="1547748"/>
            <a:ext cx="533164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11</a:t>
            </a:r>
            <a:endParaRPr kumimoji="1" lang="ja-JP" altLang="en-US" dirty="0"/>
          </a:p>
        </p:txBody>
      </p:sp>
      <p:sp>
        <p:nvSpPr>
          <p:cNvPr id="22" name="角丸四角形 21"/>
          <p:cNvSpPr/>
          <p:nvPr/>
        </p:nvSpPr>
        <p:spPr>
          <a:xfrm>
            <a:off x="1662670" y="1541500"/>
            <a:ext cx="524780" cy="5040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07</a:t>
            </a:r>
            <a:endParaRPr kumimoji="1" lang="en-US" altLang="ja-JP" dirty="0" smtClean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1560" y="1052736"/>
            <a:ext cx="1999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日付（</a:t>
            </a:r>
            <a:r>
              <a:rPr lang="en-US" altLang="ja-JP" dirty="0" smtClean="0"/>
              <a:t>4 </a:t>
            </a:r>
            <a:r>
              <a:rPr lang="ja-JP" altLang="en-US" dirty="0" smtClean="0"/>
              <a:t>桁文字列）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39082" y="2041684"/>
            <a:ext cx="675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月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 smtClean="0"/>
              <a:t>（</a:t>
            </a:r>
            <a:r>
              <a:rPr lang="en-US" altLang="ja-JP" sz="1400" dirty="0" smtClean="0"/>
              <a:t>2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87467" y="2041684"/>
            <a:ext cx="675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dirty="0"/>
              <a:t>日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 smtClean="0"/>
              <a:t>（</a:t>
            </a:r>
            <a:r>
              <a:rPr lang="en-US" altLang="ja-JP" sz="1400" dirty="0" smtClean="0"/>
              <a:t>2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26" name="下矢印 25"/>
          <p:cNvSpPr/>
          <p:nvPr/>
        </p:nvSpPr>
        <p:spPr>
          <a:xfrm>
            <a:off x="1763688" y="2753260"/>
            <a:ext cx="1944216" cy="1294784"/>
          </a:xfrm>
          <a:prstGeom prst="downArrow">
            <a:avLst>
              <a:gd name="adj1" fmla="val 55487"/>
              <a:gd name="adj2" fmla="val 3659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HMAC SHA 256</a:t>
            </a:r>
            <a:endParaRPr kumimoji="1" lang="ja-JP" altLang="en-US" dirty="0"/>
          </a:p>
        </p:txBody>
      </p:sp>
      <p:cxnSp>
        <p:nvCxnSpPr>
          <p:cNvPr id="28" name="直線矢印コネクタ 27"/>
          <p:cNvCxnSpPr/>
          <p:nvPr/>
        </p:nvCxnSpPr>
        <p:spPr>
          <a:xfrm flipH="1">
            <a:off x="3361552" y="3153944"/>
            <a:ext cx="70639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4037885" y="2970352"/>
            <a:ext cx="2389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HMAC </a:t>
            </a:r>
            <a:r>
              <a:rPr kumimoji="1" lang="ja-JP" altLang="en-US" dirty="0" smtClean="0"/>
              <a:t>鍵 （</a:t>
            </a:r>
            <a:r>
              <a:rPr kumimoji="1" lang="en-US" altLang="ja-JP" dirty="0" smtClean="0"/>
              <a:t>32</a:t>
            </a:r>
            <a:r>
              <a:rPr kumimoji="1" lang="ja-JP" altLang="en-US" dirty="0" smtClean="0"/>
              <a:t> バイト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552310" y="1815207"/>
            <a:ext cx="43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＋</a:t>
            </a:r>
            <a:endParaRPr kumimoji="1" lang="ja-JP" altLang="en-US" sz="24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123582" y="3281244"/>
            <a:ext cx="2462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 smtClean="0"/>
              <a:t>リージョン固有</a:t>
            </a:r>
            <a:endParaRPr kumimoji="1"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MSET</a:t>
            </a:r>
            <a:r>
              <a:rPr lang="ja-JP" altLang="en-US" sz="1400" dirty="0" smtClean="0"/>
              <a:t> ハードコード</a:t>
            </a:r>
            <a:endParaRPr kumimoji="1" lang="ja-JP" altLang="en-US" sz="1400" dirty="0"/>
          </a:p>
        </p:txBody>
      </p:sp>
      <p:sp>
        <p:nvSpPr>
          <p:cNvPr id="36" name="角丸四角形 35"/>
          <p:cNvSpPr/>
          <p:nvPr/>
        </p:nvSpPr>
        <p:spPr>
          <a:xfrm>
            <a:off x="779412" y="4205536"/>
            <a:ext cx="6800553" cy="72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923844" y="4313548"/>
            <a:ext cx="154355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上位 </a:t>
            </a:r>
            <a:r>
              <a:rPr lang="en-US" altLang="ja-JP" dirty="0" smtClean="0"/>
              <a:t>4</a:t>
            </a:r>
            <a:r>
              <a:rPr lang="ja-JP" altLang="en-US" dirty="0" smtClean="0"/>
              <a:t> バイト</a:t>
            </a:r>
            <a:endParaRPr kumimoji="1" lang="ja-JP" altLang="en-US" dirty="0"/>
          </a:p>
        </p:txBody>
      </p:sp>
      <p:sp>
        <p:nvSpPr>
          <p:cNvPr id="38" name="角丸四角形 37"/>
          <p:cNvSpPr/>
          <p:nvPr/>
        </p:nvSpPr>
        <p:spPr>
          <a:xfrm>
            <a:off x="2618774" y="4313548"/>
            <a:ext cx="4817176" cy="5040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残り </a:t>
            </a:r>
            <a:r>
              <a:rPr lang="en-US" altLang="ja-JP" dirty="0" smtClean="0"/>
              <a:t>28</a:t>
            </a:r>
            <a:r>
              <a:rPr lang="ja-JP" altLang="en-US" dirty="0" smtClean="0"/>
              <a:t> バイト （捨てる）</a:t>
            </a:r>
            <a:endParaRPr kumimoji="1" lang="en-US" altLang="ja-JP" dirty="0" smtClean="0"/>
          </a:p>
        </p:txBody>
      </p:sp>
      <p:cxnSp>
        <p:nvCxnSpPr>
          <p:cNvPr id="40" name="直線矢印コネクタ 39"/>
          <p:cNvCxnSpPr>
            <a:stCxn id="37" idx="2"/>
          </p:cNvCxnSpPr>
          <p:nvPr/>
        </p:nvCxnSpPr>
        <p:spPr>
          <a:xfrm>
            <a:off x="1695621" y="4817604"/>
            <a:ext cx="0" cy="7450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1865000" y="5086648"/>
            <a:ext cx="5875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4</a:t>
            </a:r>
            <a:r>
              <a:rPr lang="ja-JP" altLang="en-US" sz="1400" dirty="0" smtClean="0"/>
              <a:t> バイト </a:t>
            </a:r>
            <a:r>
              <a:rPr lang="en-US" altLang="ja-JP" sz="1400" dirty="0" smtClean="0"/>
              <a:t>10</a:t>
            </a:r>
            <a:r>
              <a:rPr lang="ja-JP" altLang="en-US" sz="1400" dirty="0" smtClean="0"/>
              <a:t> 進整数（リトルエンディアン）として扱って、</a:t>
            </a:r>
            <a:r>
              <a:rPr lang="ja-JP" altLang="en-US" sz="1400" dirty="0"/>
              <a:t>下位</a:t>
            </a:r>
            <a:r>
              <a:rPr kumimoji="1" lang="ja-JP" altLang="en-US" sz="1400" dirty="0" smtClean="0"/>
              <a:t> </a:t>
            </a:r>
            <a:r>
              <a:rPr lang="en-US" altLang="ja-JP" sz="1400" dirty="0"/>
              <a:t>5</a:t>
            </a:r>
            <a:r>
              <a:rPr kumimoji="1" lang="ja-JP" altLang="en-US" sz="1400" dirty="0" smtClean="0"/>
              <a:t> 桁を抜き出す</a:t>
            </a:r>
            <a:endParaRPr kumimoji="1" lang="ja-JP" altLang="en-US" sz="1400" dirty="0"/>
          </a:p>
        </p:txBody>
      </p:sp>
      <p:sp>
        <p:nvSpPr>
          <p:cNvPr id="43" name="角丸四角形 42"/>
          <p:cNvSpPr/>
          <p:nvPr/>
        </p:nvSpPr>
        <p:spPr>
          <a:xfrm>
            <a:off x="640600" y="5589240"/>
            <a:ext cx="2131200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マスターキー（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桁）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334968" y="116632"/>
            <a:ext cx="2474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6thNUP</a:t>
            </a:r>
            <a:r>
              <a:rPr lang="ja-JP" altLang="en-US" sz="2800" dirty="0" smtClean="0"/>
              <a:t> の仕様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01654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115470" y="1446100"/>
            <a:ext cx="4464496" cy="11188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3302386" y="1554112"/>
            <a:ext cx="943629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角丸四角形 7"/>
          <p:cNvSpPr/>
          <p:nvPr/>
        </p:nvSpPr>
        <p:spPr>
          <a:xfrm>
            <a:off x="4390890" y="1554112"/>
            <a:ext cx="884820" cy="5040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10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5419726" y="1554112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2345678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986734" y="1076768"/>
            <a:ext cx="408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問い合わせ番号（</a:t>
            </a:r>
            <a:r>
              <a:rPr lang="en-US" altLang="ja-JP" dirty="0" smtClean="0"/>
              <a:t>10 </a:t>
            </a:r>
            <a:r>
              <a:rPr lang="ja-JP" altLang="en-US" dirty="0" smtClean="0"/>
              <a:t>桁文字列）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349834" y="2041684"/>
            <a:ext cx="966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バージョン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 smtClean="0"/>
              <a:t>（</a:t>
            </a:r>
            <a:r>
              <a:rPr lang="en-US" altLang="ja-JP" sz="1400" dirty="0">
                <a:solidFill>
                  <a:srgbClr val="FF0000"/>
                </a:solidFill>
              </a:rPr>
              <a:t>2</a:t>
            </a:r>
            <a:r>
              <a:rPr kumimoji="1" lang="en-US" altLang="ja-JP" sz="1400" dirty="0" smtClean="0"/>
              <a:t>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313176" y="2060848"/>
            <a:ext cx="9220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リージョン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 smtClean="0"/>
              <a:t>（</a:t>
            </a:r>
            <a:r>
              <a:rPr lang="en-US" altLang="ja-JP" sz="1400" dirty="0" smtClean="0"/>
              <a:t>1</a:t>
            </a:r>
            <a:r>
              <a:rPr lang="ja-JP" altLang="en-US" sz="1400" dirty="0"/>
              <a:t>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689496" y="2053591"/>
            <a:ext cx="147668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dirty="0" smtClean="0"/>
              <a:t>MAC</a:t>
            </a:r>
            <a:r>
              <a:rPr kumimoji="1" lang="ja-JP" altLang="en-US" sz="1400" dirty="0" smtClean="0"/>
              <a:t> アドレス</a:t>
            </a:r>
            <a:endParaRPr kumimoji="1" lang="en-US" altLang="ja-JP" sz="1400" dirty="0" smtClean="0"/>
          </a:p>
          <a:p>
            <a:pPr algn="ctr"/>
            <a:r>
              <a:rPr lang="ja-JP" altLang="en-US" sz="1400" dirty="0" smtClean="0"/>
              <a:t>（</a:t>
            </a:r>
            <a:r>
              <a:rPr lang="en-US" altLang="ja-JP" sz="1400" dirty="0" smtClean="0"/>
              <a:t>10 </a:t>
            </a:r>
            <a:r>
              <a:rPr lang="ja-JP" altLang="en-US" sz="1400" dirty="0" smtClean="0"/>
              <a:t>進</a:t>
            </a:r>
            <a:r>
              <a:rPr kumimoji="1" lang="ja-JP" altLang="en-US" sz="1400" dirty="0" smtClean="0"/>
              <a:t>下位 </a:t>
            </a:r>
            <a:r>
              <a:rPr lang="en-US" altLang="ja-JP" sz="1400" dirty="0">
                <a:solidFill>
                  <a:srgbClr val="FF0000"/>
                </a:solidFill>
              </a:rPr>
              <a:t>7</a:t>
            </a:r>
            <a:r>
              <a:rPr kumimoji="1" lang="en-US" altLang="ja-JP" sz="1400" dirty="0" smtClean="0"/>
              <a:t> </a:t>
            </a:r>
            <a:r>
              <a:rPr kumimoji="1" lang="ja-JP" altLang="en-US" sz="1400" dirty="0" smtClean="0"/>
              <a:t>桁）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endParaRPr kumimoji="1" lang="ja-JP" altLang="en-US" sz="1400" dirty="0"/>
          </a:p>
        </p:txBody>
      </p:sp>
      <p:sp>
        <p:nvSpPr>
          <p:cNvPr id="20" name="角丸四角形 19"/>
          <p:cNvSpPr/>
          <p:nvPr/>
        </p:nvSpPr>
        <p:spPr>
          <a:xfrm>
            <a:off x="736928" y="1439736"/>
            <a:ext cx="1656184" cy="11251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923844" y="1547748"/>
            <a:ext cx="533164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11</a:t>
            </a:r>
            <a:endParaRPr kumimoji="1" lang="ja-JP" altLang="en-US" dirty="0"/>
          </a:p>
        </p:txBody>
      </p:sp>
      <p:sp>
        <p:nvSpPr>
          <p:cNvPr id="22" name="角丸四角形 21"/>
          <p:cNvSpPr/>
          <p:nvPr/>
        </p:nvSpPr>
        <p:spPr>
          <a:xfrm>
            <a:off x="1662670" y="1541500"/>
            <a:ext cx="524780" cy="5040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07</a:t>
            </a:r>
            <a:endParaRPr kumimoji="1" lang="en-US" altLang="ja-JP" dirty="0" smtClean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1560" y="1052736"/>
            <a:ext cx="1999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日付（</a:t>
            </a:r>
            <a:r>
              <a:rPr lang="en-US" altLang="ja-JP" dirty="0" smtClean="0"/>
              <a:t>4 </a:t>
            </a:r>
            <a:r>
              <a:rPr lang="ja-JP" altLang="en-US" dirty="0" smtClean="0"/>
              <a:t>桁文字列）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39082" y="2041684"/>
            <a:ext cx="675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月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 smtClean="0"/>
              <a:t>（</a:t>
            </a:r>
            <a:r>
              <a:rPr lang="en-US" altLang="ja-JP" sz="1400" dirty="0" smtClean="0"/>
              <a:t>2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87467" y="2041684"/>
            <a:ext cx="675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dirty="0"/>
              <a:t>日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 smtClean="0"/>
              <a:t>（</a:t>
            </a:r>
            <a:r>
              <a:rPr lang="en-US" altLang="ja-JP" sz="1400" dirty="0" smtClean="0"/>
              <a:t>2 </a:t>
            </a:r>
            <a:r>
              <a:rPr kumimoji="1" lang="ja-JP" altLang="en-US" sz="1400" dirty="0" smtClean="0"/>
              <a:t>桁）</a:t>
            </a:r>
            <a:endParaRPr kumimoji="1" lang="ja-JP" altLang="en-US" sz="1400" dirty="0"/>
          </a:p>
        </p:txBody>
      </p:sp>
      <p:sp>
        <p:nvSpPr>
          <p:cNvPr id="26" name="下矢印 25"/>
          <p:cNvSpPr/>
          <p:nvPr/>
        </p:nvSpPr>
        <p:spPr>
          <a:xfrm>
            <a:off x="1763688" y="2753260"/>
            <a:ext cx="1944216" cy="1294784"/>
          </a:xfrm>
          <a:prstGeom prst="downArrow">
            <a:avLst>
              <a:gd name="adj1" fmla="val 55487"/>
              <a:gd name="adj2" fmla="val 3659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HMAC SHA 256</a:t>
            </a:r>
            <a:endParaRPr kumimoji="1" lang="ja-JP" altLang="en-US" dirty="0"/>
          </a:p>
        </p:txBody>
      </p:sp>
      <p:cxnSp>
        <p:nvCxnSpPr>
          <p:cNvPr id="28" name="直線矢印コネクタ 27"/>
          <p:cNvCxnSpPr/>
          <p:nvPr/>
        </p:nvCxnSpPr>
        <p:spPr>
          <a:xfrm flipH="1">
            <a:off x="3361552" y="3153944"/>
            <a:ext cx="70639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4037886" y="2970352"/>
            <a:ext cx="2622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HMAC </a:t>
            </a:r>
            <a:r>
              <a:rPr kumimoji="1" lang="ja-JP" altLang="en-US" dirty="0" smtClean="0"/>
              <a:t>鍵 （</a:t>
            </a:r>
            <a:r>
              <a:rPr kumimoji="1" lang="en-US" altLang="ja-JP" dirty="0" smtClean="0"/>
              <a:t>32</a:t>
            </a:r>
            <a:r>
              <a:rPr kumimoji="1" lang="ja-JP" altLang="en-US" dirty="0" smtClean="0"/>
              <a:t> バイト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552310" y="1815207"/>
            <a:ext cx="43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＋</a:t>
            </a:r>
            <a:endParaRPr kumimoji="1" lang="ja-JP" altLang="en-US" sz="24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123582" y="3281244"/>
            <a:ext cx="4192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 smtClean="0"/>
              <a:t>リージョン固有</a:t>
            </a:r>
            <a:endParaRPr kumimoji="1"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/>
              <a:t>共有データタイトル内に暗号化した状態で保存</a:t>
            </a:r>
            <a:endParaRPr lang="en-US" altLang="ja-JP" sz="1400" dirty="0" smtClean="0"/>
          </a:p>
        </p:txBody>
      </p:sp>
      <p:sp>
        <p:nvSpPr>
          <p:cNvPr id="36" name="角丸四角形 35"/>
          <p:cNvSpPr/>
          <p:nvPr/>
        </p:nvSpPr>
        <p:spPr>
          <a:xfrm>
            <a:off x="779412" y="4205536"/>
            <a:ext cx="6800553" cy="72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923844" y="4313548"/>
            <a:ext cx="154355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上位 </a:t>
            </a:r>
            <a:r>
              <a:rPr lang="en-US" altLang="ja-JP" dirty="0" smtClean="0"/>
              <a:t>4</a:t>
            </a:r>
            <a:r>
              <a:rPr lang="ja-JP" altLang="en-US" dirty="0" smtClean="0"/>
              <a:t> バイト</a:t>
            </a:r>
            <a:endParaRPr kumimoji="1" lang="ja-JP" altLang="en-US" dirty="0"/>
          </a:p>
        </p:txBody>
      </p:sp>
      <p:sp>
        <p:nvSpPr>
          <p:cNvPr id="38" name="角丸四角形 37"/>
          <p:cNvSpPr/>
          <p:nvPr/>
        </p:nvSpPr>
        <p:spPr>
          <a:xfrm>
            <a:off x="2618774" y="4313548"/>
            <a:ext cx="4817176" cy="5040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残り </a:t>
            </a:r>
            <a:r>
              <a:rPr lang="en-US" altLang="ja-JP" dirty="0" smtClean="0"/>
              <a:t>28</a:t>
            </a:r>
            <a:r>
              <a:rPr lang="ja-JP" altLang="en-US" dirty="0" smtClean="0"/>
              <a:t> バイト （捨てる）</a:t>
            </a:r>
            <a:endParaRPr kumimoji="1" lang="en-US" altLang="ja-JP" dirty="0" smtClean="0"/>
          </a:p>
        </p:txBody>
      </p:sp>
      <p:cxnSp>
        <p:nvCxnSpPr>
          <p:cNvPr id="40" name="直線矢印コネクタ 39"/>
          <p:cNvCxnSpPr>
            <a:stCxn id="37" idx="2"/>
          </p:cNvCxnSpPr>
          <p:nvPr/>
        </p:nvCxnSpPr>
        <p:spPr>
          <a:xfrm>
            <a:off x="1695621" y="4817604"/>
            <a:ext cx="0" cy="7450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1865000" y="5086648"/>
            <a:ext cx="5875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4</a:t>
            </a:r>
            <a:r>
              <a:rPr lang="ja-JP" altLang="en-US" sz="1400" dirty="0" smtClean="0"/>
              <a:t> バイト </a:t>
            </a:r>
            <a:r>
              <a:rPr lang="en-US" altLang="ja-JP" sz="1400" dirty="0" smtClean="0"/>
              <a:t>10</a:t>
            </a:r>
            <a:r>
              <a:rPr lang="ja-JP" altLang="en-US" sz="1400" dirty="0" smtClean="0"/>
              <a:t> 進整数（リトルエンディアン）として扱って、</a:t>
            </a:r>
            <a:r>
              <a:rPr lang="ja-JP" altLang="en-US" sz="1400" dirty="0"/>
              <a:t>下位</a:t>
            </a:r>
            <a:r>
              <a:rPr kumimoji="1" lang="ja-JP" altLang="en-US" sz="1400" dirty="0" smtClean="0"/>
              <a:t> </a:t>
            </a:r>
            <a:r>
              <a:rPr lang="en-US" altLang="ja-JP" sz="1400" dirty="0"/>
              <a:t>5</a:t>
            </a:r>
            <a:r>
              <a:rPr kumimoji="1" lang="ja-JP" altLang="en-US" sz="1400" dirty="0" smtClean="0"/>
              <a:t> 桁を抜き出す</a:t>
            </a:r>
            <a:endParaRPr kumimoji="1" lang="ja-JP" altLang="en-US" sz="1400" dirty="0"/>
          </a:p>
        </p:txBody>
      </p:sp>
      <p:sp>
        <p:nvSpPr>
          <p:cNvPr id="43" name="角丸四角形 42"/>
          <p:cNvSpPr/>
          <p:nvPr/>
        </p:nvSpPr>
        <p:spPr>
          <a:xfrm>
            <a:off x="640600" y="5589240"/>
            <a:ext cx="2131200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マスターキー（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桁）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334968" y="116632"/>
            <a:ext cx="2474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6.5NUP</a:t>
            </a:r>
            <a:r>
              <a:rPr lang="ja-JP" altLang="en-US" sz="2800" dirty="0" smtClean="0"/>
              <a:t> の仕様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52235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角丸四角形 16"/>
          <p:cNvSpPr/>
          <p:nvPr/>
        </p:nvSpPr>
        <p:spPr>
          <a:xfrm>
            <a:off x="5768041" y="1484784"/>
            <a:ext cx="2764399" cy="35583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/>
              <a:t>暗号化済み鍵</a:t>
            </a:r>
            <a:r>
              <a:rPr lang="ja-JP" altLang="en-US" sz="1400" dirty="0"/>
              <a:t>データ</a:t>
            </a:r>
            <a:endParaRPr lang="en-US" altLang="ja-JP" sz="1400" dirty="0"/>
          </a:p>
          <a:p>
            <a:pPr algn="ctr"/>
            <a:r>
              <a:rPr lang="ja-JP" altLang="en-US" sz="1400" dirty="0"/>
              <a:t>（</a:t>
            </a:r>
            <a:r>
              <a:rPr lang="en-US" altLang="ja-JP" sz="1400" dirty="0"/>
              <a:t>32 byte</a:t>
            </a:r>
            <a:r>
              <a:rPr lang="ja-JP" altLang="en-US" sz="1400" dirty="0"/>
              <a:t>）</a:t>
            </a:r>
            <a:endParaRPr lang="en-US" altLang="ja-JP" sz="1400" dirty="0"/>
          </a:p>
        </p:txBody>
      </p:sp>
      <p:sp>
        <p:nvSpPr>
          <p:cNvPr id="31" name="角丸四角形 30"/>
          <p:cNvSpPr/>
          <p:nvPr/>
        </p:nvSpPr>
        <p:spPr>
          <a:xfrm>
            <a:off x="760380" y="1721776"/>
            <a:ext cx="2592000" cy="792088"/>
          </a:xfrm>
          <a:prstGeom prst="round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400" dirty="0" smtClean="0"/>
          </a:p>
          <a:p>
            <a:pPr algn="ctr"/>
            <a:r>
              <a:rPr lang="ja-JP" altLang="en-US" sz="1200" dirty="0" smtClean="0"/>
              <a:t>　　　　　　　　　　　　　　　　予約領域</a:t>
            </a:r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　　　　　　　　　　　（</a:t>
            </a:r>
            <a:r>
              <a:rPr kumimoji="1" lang="en-US" altLang="ja-JP" sz="1200" dirty="0" smtClean="0"/>
              <a:t>14</a:t>
            </a:r>
            <a:r>
              <a:rPr lang="en-US" altLang="ja-JP" sz="1200" dirty="0" smtClean="0"/>
              <a:t> byte ALL 0</a:t>
            </a:r>
            <a:r>
              <a:rPr kumimoji="1" lang="ja-JP" altLang="en-US" sz="1200" dirty="0" smtClean="0"/>
              <a:t>）</a:t>
            </a:r>
            <a:endParaRPr kumimoji="1" lang="en-US" altLang="ja-JP" sz="1200" dirty="0" smtClean="0"/>
          </a:p>
        </p:txBody>
      </p:sp>
      <p:sp>
        <p:nvSpPr>
          <p:cNvPr id="7" name="角丸四角形 6"/>
          <p:cNvSpPr/>
          <p:nvPr/>
        </p:nvSpPr>
        <p:spPr>
          <a:xfrm>
            <a:off x="760380" y="1721776"/>
            <a:ext cx="864000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/>
              <a:t>リージョン</a:t>
            </a:r>
            <a:endParaRPr lang="en-US" altLang="ja-JP" sz="1100" dirty="0" smtClean="0"/>
          </a:p>
          <a:p>
            <a:pPr algn="ctr"/>
            <a:r>
              <a:rPr kumimoji="1" lang="ja-JP" altLang="en-US" sz="1100" dirty="0" smtClean="0"/>
              <a:t>（</a:t>
            </a:r>
            <a:r>
              <a:rPr kumimoji="1" lang="en-US" altLang="ja-JP" sz="1100" dirty="0" smtClean="0"/>
              <a:t>1 byte</a:t>
            </a:r>
            <a:r>
              <a:rPr kumimoji="1" lang="ja-JP" altLang="en-US" sz="1100" dirty="0" smtClean="0"/>
              <a:t>）</a:t>
            </a:r>
            <a:endParaRPr kumimoji="1" lang="ja-JP" altLang="en-US" sz="11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369308" y="116632"/>
            <a:ext cx="4405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6.5NUP</a:t>
            </a:r>
            <a:r>
              <a:rPr lang="ja-JP" altLang="en-US" sz="2800" dirty="0" smtClean="0"/>
              <a:t> 鍵データフォーマット</a:t>
            </a:r>
            <a:endParaRPr kumimoji="1" lang="ja-JP" altLang="en-US" sz="2800" dirty="0"/>
          </a:p>
        </p:txBody>
      </p:sp>
      <p:sp>
        <p:nvSpPr>
          <p:cNvPr id="29" name="角丸四角形 28"/>
          <p:cNvSpPr/>
          <p:nvPr/>
        </p:nvSpPr>
        <p:spPr>
          <a:xfrm>
            <a:off x="1624476" y="1721776"/>
            <a:ext cx="864000" cy="504056"/>
          </a:xfrm>
          <a:prstGeom prst="round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/>
              <a:t>バージョン</a:t>
            </a:r>
            <a:endParaRPr lang="en-US" altLang="ja-JP" sz="1100" dirty="0" smtClean="0"/>
          </a:p>
          <a:p>
            <a:pPr algn="ctr"/>
            <a:r>
              <a:rPr kumimoji="1" lang="ja-JP" altLang="en-US" sz="1100" dirty="0" smtClean="0"/>
              <a:t>（</a:t>
            </a:r>
            <a:r>
              <a:rPr kumimoji="1" lang="en-US" altLang="ja-JP" sz="1100" dirty="0" smtClean="0"/>
              <a:t>1 byte</a:t>
            </a:r>
            <a:r>
              <a:rPr kumimoji="1" lang="ja-JP" altLang="en-US" sz="1100" dirty="0" smtClean="0"/>
              <a:t>）</a:t>
            </a:r>
            <a:endParaRPr kumimoji="1" lang="ja-JP" altLang="en-US" sz="1100" dirty="0"/>
          </a:p>
        </p:txBody>
      </p:sp>
      <p:cxnSp>
        <p:nvCxnSpPr>
          <p:cNvPr id="42" name="直線矢印コネクタ 41"/>
          <p:cNvCxnSpPr/>
          <p:nvPr/>
        </p:nvCxnSpPr>
        <p:spPr>
          <a:xfrm flipV="1">
            <a:off x="4572000" y="4653136"/>
            <a:ext cx="0" cy="588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3605838" y="5403200"/>
            <a:ext cx="2262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AES </a:t>
            </a:r>
            <a:r>
              <a:rPr kumimoji="1" lang="ja-JP" altLang="en-US" dirty="0" smtClean="0"/>
              <a:t>鍵 （</a:t>
            </a:r>
            <a:r>
              <a:rPr kumimoji="1" lang="en-US" altLang="ja-JP" dirty="0" smtClean="0"/>
              <a:t>16</a:t>
            </a:r>
            <a:r>
              <a:rPr kumimoji="1" lang="ja-JP" altLang="en-US" dirty="0" smtClean="0"/>
              <a:t> バイト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691534" y="5714092"/>
            <a:ext cx="2896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 smtClean="0"/>
              <a:t>リージョン固有</a:t>
            </a:r>
            <a:endParaRPr kumimoji="1"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1400" dirty="0" smtClean="0"/>
              <a:t>MSET </a:t>
            </a:r>
            <a:r>
              <a:rPr kumimoji="1" lang="ja-JP" altLang="en-US" sz="1400" dirty="0" smtClean="0"/>
              <a:t>にハードコード</a:t>
            </a:r>
            <a:endParaRPr kumimoji="1" lang="ja-JP" altLang="en-US" sz="1400" dirty="0"/>
          </a:p>
        </p:txBody>
      </p:sp>
      <p:sp>
        <p:nvSpPr>
          <p:cNvPr id="46" name="角丸四角形 45"/>
          <p:cNvSpPr/>
          <p:nvPr/>
        </p:nvSpPr>
        <p:spPr>
          <a:xfrm>
            <a:off x="744404" y="3305952"/>
            <a:ext cx="2592000" cy="1584176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HMAC </a:t>
            </a:r>
            <a:r>
              <a:rPr lang="ja-JP" altLang="en-US" sz="1400" dirty="0" smtClean="0"/>
              <a:t>鍵</a:t>
            </a:r>
            <a:endParaRPr lang="en-US" altLang="ja-JP" sz="1400" dirty="0" smtClean="0"/>
          </a:p>
          <a:p>
            <a:pPr algn="ctr"/>
            <a:r>
              <a:rPr lang="ja-JP" altLang="en-US" sz="1400" dirty="0" smtClean="0"/>
              <a:t>（</a:t>
            </a:r>
            <a:r>
              <a:rPr lang="en-US" altLang="ja-JP" sz="1400" dirty="0" smtClean="0"/>
              <a:t>32 byte</a:t>
            </a:r>
            <a:r>
              <a:rPr lang="ja-JP" altLang="en-US" sz="1400" dirty="0" smtClean="0"/>
              <a:t>）</a:t>
            </a:r>
            <a:endParaRPr lang="en-US" altLang="ja-JP" sz="1400" dirty="0" smtClean="0"/>
          </a:p>
        </p:txBody>
      </p:sp>
      <p:sp>
        <p:nvSpPr>
          <p:cNvPr id="11" name="角丸四角形 10"/>
          <p:cNvSpPr/>
          <p:nvPr/>
        </p:nvSpPr>
        <p:spPr>
          <a:xfrm>
            <a:off x="5868144" y="3305952"/>
            <a:ext cx="2592000" cy="1584176"/>
          </a:xfrm>
          <a:prstGeom prst="round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/>
              <a:t>暗号化済み </a:t>
            </a:r>
            <a:r>
              <a:rPr lang="en-US" altLang="ja-JP" sz="1400" dirty="0" smtClean="0"/>
              <a:t>HMAC </a:t>
            </a:r>
            <a:r>
              <a:rPr lang="ja-JP" altLang="en-US" sz="1400" dirty="0" smtClean="0"/>
              <a:t>鍵</a:t>
            </a:r>
            <a:endParaRPr lang="en-US" altLang="ja-JP" sz="1400" dirty="0" smtClean="0"/>
          </a:p>
          <a:p>
            <a:pPr algn="ctr"/>
            <a:r>
              <a:rPr lang="ja-JP" altLang="en-US" sz="1400" dirty="0" smtClean="0"/>
              <a:t>（</a:t>
            </a:r>
            <a:r>
              <a:rPr lang="en-US" altLang="ja-JP" sz="1400" dirty="0"/>
              <a:t>32 byte</a:t>
            </a:r>
            <a:r>
              <a:rPr lang="ja-JP" altLang="en-US" sz="1400" dirty="0"/>
              <a:t>）</a:t>
            </a:r>
            <a:endParaRPr lang="en-US" altLang="ja-JP" sz="1400" dirty="0"/>
          </a:p>
        </p:txBody>
      </p:sp>
      <p:sp>
        <p:nvSpPr>
          <p:cNvPr id="4" name="左右矢印 3"/>
          <p:cNvSpPr/>
          <p:nvPr/>
        </p:nvSpPr>
        <p:spPr>
          <a:xfrm>
            <a:off x="3463785" y="3371940"/>
            <a:ext cx="2160240" cy="1368152"/>
          </a:xfrm>
          <a:prstGeom prst="leftRightArrow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AES </a:t>
            </a:r>
            <a:r>
              <a:rPr lang="en-US" altLang="ja-JP" dirty="0" smtClean="0">
                <a:solidFill>
                  <a:schemeClr val="tx1"/>
                </a:solidFill>
              </a:rPr>
              <a:t>128 CTR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暗号化／復号化</a:t>
            </a: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744404" y="2501961"/>
            <a:ext cx="2592000" cy="792088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/>
              <a:t>初期化ベクトル</a:t>
            </a:r>
            <a:endParaRPr lang="en-US" altLang="ja-JP" sz="1400" dirty="0" smtClean="0"/>
          </a:p>
          <a:p>
            <a:pPr algn="ctr"/>
            <a:r>
              <a:rPr kumimoji="1" lang="ja-JP" altLang="en-US" sz="1400" dirty="0" smtClean="0"/>
              <a:t>（</a:t>
            </a:r>
            <a:r>
              <a:rPr lang="en-US" altLang="ja-JP" sz="1400" dirty="0" smtClean="0"/>
              <a:t>16 byte</a:t>
            </a:r>
            <a:r>
              <a:rPr kumimoji="1" lang="ja-JP" altLang="en-US" sz="1400" dirty="0" smtClean="0"/>
              <a:t>）</a:t>
            </a:r>
            <a:endParaRPr kumimoji="1" lang="en-US" altLang="ja-JP" sz="1400" dirty="0" smtClean="0"/>
          </a:p>
        </p:txBody>
      </p:sp>
      <p:sp>
        <p:nvSpPr>
          <p:cNvPr id="13" name="角丸四角形 12"/>
          <p:cNvSpPr/>
          <p:nvPr/>
        </p:nvSpPr>
        <p:spPr>
          <a:xfrm>
            <a:off x="5868144" y="1730160"/>
            <a:ext cx="2592000" cy="792088"/>
          </a:xfrm>
          <a:prstGeom prst="round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400" dirty="0" smtClean="0"/>
          </a:p>
          <a:p>
            <a:pPr algn="ctr"/>
            <a:r>
              <a:rPr lang="ja-JP" altLang="en-US" sz="1200" dirty="0" smtClean="0"/>
              <a:t>　　　　　　　　　　　　　　　　予約領域</a:t>
            </a:r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　　　　　　　　　　　（</a:t>
            </a:r>
            <a:r>
              <a:rPr kumimoji="1" lang="en-US" altLang="ja-JP" sz="1200" dirty="0" smtClean="0"/>
              <a:t>14</a:t>
            </a:r>
            <a:r>
              <a:rPr lang="en-US" altLang="ja-JP" sz="1200" dirty="0" smtClean="0"/>
              <a:t> byte ALL 0</a:t>
            </a:r>
            <a:r>
              <a:rPr kumimoji="1" lang="ja-JP" altLang="en-US" sz="1200" dirty="0" smtClean="0"/>
              <a:t>）</a:t>
            </a:r>
            <a:endParaRPr kumimoji="1" lang="en-US" altLang="ja-JP" sz="1200" dirty="0" smtClean="0"/>
          </a:p>
        </p:txBody>
      </p:sp>
      <p:sp>
        <p:nvSpPr>
          <p:cNvPr id="14" name="角丸四角形 13"/>
          <p:cNvSpPr/>
          <p:nvPr/>
        </p:nvSpPr>
        <p:spPr>
          <a:xfrm>
            <a:off x="5868144" y="1730160"/>
            <a:ext cx="864000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/>
              <a:t>リージョン</a:t>
            </a:r>
            <a:endParaRPr lang="en-US" altLang="ja-JP" sz="1100" dirty="0" smtClean="0"/>
          </a:p>
          <a:p>
            <a:pPr algn="ctr"/>
            <a:r>
              <a:rPr kumimoji="1" lang="ja-JP" altLang="en-US" sz="1100" dirty="0" smtClean="0"/>
              <a:t>（</a:t>
            </a:r>
            <a:r>
              <a:rPr kumimoji="1" lang="en-US" altLang="ja-JP" sz="1100" dirty="0" smtClean="0"/>
              <a:t>1 byte</a:t>
            </a:r>
            <a:r>
              <a:rPr kumimoji="1" lang="ja-JP" altLang="en-US" sz="1100" dirty="0" smtClean="0"/>
              <a:t>）</a:t>
            </a:r>
            <a:endParaRPr kumimoji="1" lang="ja-JP" altLang="en-US" sz="1100" dirty="0"/>
          </a:p>
        </p:txBody>
      </p:sp>
      <p:sp>
        <p:nvSpPr>
          <p:cNvPr id="15" name="角丸四角形 14"/>
          <p:cNvSpPr/>
          <p:nvPr/>
        </p:nvSpPr>
        <p:spPr>
          <a:xfrm>
            <a:off x="6732240" y="1730160"/>
            <a:ext cx="864000" cy="504056"/>
          </a:xfrm>
          <a:prstGeom prst="round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/>
              <a:t>バージョン</a:t>
            </a:r>
            <a:endParaRPr lang="en-US" altLang="ja-JP" sz="1100" dirty="0" smtClean="0"/>
          </a:p>
          <a:p>
            <a:pPr algn="ctr"/>
            <a:r>
              <a:rPr kumimoji="1" lang="ja-JP" altLang="en-US" sz="1100" dirty="0" smtClean="0"/>
              <a:t>（</a:t>
            </a:r>
            <a:r>
              <a:rPr kumimoji="1" lang="en-US" altLang="ja-JP" sz="1100" dirty="0" smtClean="0"/>
              <a:t>1 byte</a:t>
            </a:r>
            <a:r>
              <a:rPr kumimoji="1" lang="ja-JP" altLang="en-US" sz="1100" dirty="0" smtClean="0"/>
              <a:t>）</a:t>
            </a:r>
            <a:endParaRPr kumimoji="1" lang="ja-JP" altLang="en-US" sz="1100" dirty="0"/>
          </a:p>
        </p:txBody>
      </p:sp>
      <p:sp>
        <p:nvSpPr>
          <p:cNvPr id="16" name="角丸四角形 15"/>
          <p:cNvSpPr/>
          <p:nvPr/>
        </p:nvSpPr>
        <p:spPr>
          <a:xfrm>
            <a:off x="5852168" y="2510345"/>
            <a:ext cx="2592000" cy="792088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/>
              <a:t>初期化ベクトル</a:t>
            </a:r>
            <a:endParaRPr lang="en-US" altLang="ja-JP" sz="1400" dirty="0" smtClean="0"/>
          </a:p>
          <a:p>
            <a:pPr algn="ctr"/>
            <a:r>
              <a:rPr kumimoji="1" lang="ja-JP" altLang="en-US" sz="1400" dirty="0" smtClean="0"/>
              <a:t>（</a:t>
            </a:r>
            <a:r>
              <a:rPr lang="en-US" altLang="ja-JP" sz="1400" dirty="0" smtClean="0"/>
              <a:t>16 byte</a:t>
            </a:r>
            <a:r>
              <a:rPr kumimoji="1" lang="ja-JP" altLang="en-US" sz="1400" dirty="0" smtClean="0"/>
              <a:t>）</a:t>
            </a:r>
            <a:endParaRPr kumimoji="1" lang="en-US" altLang="ja-JP" sz="1400" dirty="0" smtClean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228184" y="908720"/>
            <a:ext cx="1676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 err="1" smtClean="0"/>
              <a:t>masterkey.bin</a:t>
            </a:r>
            <a:endParaRPr kumimoji="1" lang="en-US" altLang="ja-JP" sz="1400" dirty="0" smtClean="0"/>
          </a:p>
          <a:p>
            <a:pPr algn="ctr"/>
            <a:r>
              <a:rPr lang="ja-JP" altLang="en-US" sz="1400" dirty="0" smtClean="0"/>
              <a:t>（</a:t>
            </a:r>
            <a:r>
              <a:rPr lang="en-US" altLang="ja-JP" sz="1400" dirty="0" smtClean="0"/>
              <a:t>64 byte</a:t>
            </a:r>
            <a:r>
              <a:rPr lang="ja-JP" altLang="en-US" sz="1400" dirty="0" smtClean="0"/>
              <a:t>）</a:t>
            </a:r>
            <a:endParaRPr kumimoji="1" lang="ja-JP" altLang="en-US" sz="1400" dirty="0"/>
          </a:p>
        </p:txBody>
      </p:sp>
      <p:cxnSp>
        <p:nvCxnSpPr>
          <p:cNvPr id="19" name="直線矢印コネクタ 18"/>
          <p:cNvCxnSpPr/>
          <p:nvPr/>
        </p:nvCxnSpPr>
        <p:spPr>
          <a:xfrm>
            <a:off x="3691534" y="2852936"/>
            <a:ext cx="1669651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>
            <a:off x="4541651" y="2906389"/>
            <a:ext cx="0" cy="5769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914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/>
          <p:cNvSpPr txBox="1"/>
          <p:nvPr/>
        </p:nvSpPr>
        <p:spPr>
          <a:xfrm>
            <a:off x="2606558" y="116632"/>
            <a:ext cx="3930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6.5NUP</a:t>
            </a:r>
            <a:r>
              <a:rPr lang="ja-JP" altLang="en-US" sz="2800" dirty="0" smtClean="0"/>
              <a:t> 以降の運用方針</a:t>
            </a:r>
            <a:endParaRPr kumimoji="1" lang="ja-JP" altLang="en-US" sz="2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47564" y="836712"/>
            <a:ext cx="78488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「</a:t>
            </a:r>
            <a:r>
              <a:rPr lang="en-US" altLang="ja-JP" dirty="0" err="1" smtClean="0"/>
              <a:t>masterkey.bin</a:t>
            </a:r>
            <a:r>
              <a:rPr lang="ja-JP" altLang="en-US" dirty="0" smtClean="0"/>
              <a:t>」をリージョン</a:t>
            </a:r>
            <a:r>
              <a:rPr lang="ja-JP" altLang="en-US" dirty="0"/>
              <a:t>ごとの</a:t>
            </a:r>
            <a:r>
              <a:rPr lang="ja-JP" altLang="en-US" dirty="0" smtClean="0"/>
              <a:t>「</a:t>
            </a:r>
            <a:r>
              <a:rPr lang="en-US" altLang="ja-JP" dirty="0" smtClean="0"/>
              <a:t>CUP </a:t>
            </a:r>
            <a:r>
              <a:rPr lang="ja-JP" altLang="en-US" dirty="0" smtClean="0"/>
              <a:t>バージョンタイトル」に追加する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 smtClean="0"/>
              <a:t>NUP </a:t>
            </a:r>
            <a:r>
              <a:rPr lang="ja-JP" altLang="en-US" dirty="0"/>
              <a:t>時</a:t>
            </a:r>
            <a:r>
              <a:rPr lang="ja-JP" altLang="en-US" dirty="0" smtClean="0"/>
              <a:t>に定期的に「</a:t>
            </a:r>
            <a:r>
              <a:rPr lang="en-US" altLang="ja-JP" dirty="0" err="1" smtClean="0"/>
              <a:t>masterkey.bin</a:t>
            </a:r>
            <a:r>
              <a:rPr lang="ja-JP" altLang="en-US" dirty="0" smtClean="0"/>
              <a:t>」を差し替えて鍵を更新する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将来的</a:t>
            </a:r>
            <a:r>
              <a:rPr lang="ja-JP" altLang="en-US" dirty="0" smtClean="0"/>
              <a:t>に </a:t>
            </a:r>
            <a:r>
              <a:rPr lang="en-US" altLang="ja-JP" dirty="0" smtClean="0"/>
              <a:t>NUP </a:t>
            </a:r>
            <a:r>
              <a:rPr lang="ja-JP" altLang="en-US" dirty="0" smtClean="0"/>
              <a:t>リリースの間隔が空いた際には「</a:t>
            </a:r>
            <a:r>
              <a:rPr lang="en-US" altLang="ja-JP" dirty="0" smtClean="0"/>
              <a:t>CUP </a:t>
            </a:r>
            <a:r>
              <a:rPr lang="ja-JP" altLang="en-US" dirty="0" smtClean="0"/>
              <a:t>バージョンタイトル」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のみを更新して、ユーザー同意不要 </a:t>
            </a:r>
            <a:r>
              <a:rPr lang="en-US" altLang="ja-JP" dirty="0" smtClean="0"/>
              <a:t>NUP </a:t>
            </a:r>
            <a:r>
              <a:rPr lang="ja-JP" altLang="en-US" dirty="0" smtClean="0"/>
              <a:t>の形でリリースする（</a:t>
            </a:r>
            <a:r>
              <a:rPr lang="en-US" altLang="ja-JP" dirty="0" smtClean="0"/>
              <a:t>※</a:t>
            </a:r>
            <a:r>
              <a:rPr lang="ja-JP" altLang="en-US" dirty="0" smtClean="0"/>
              <a:t>状況次第）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カスタマーサポート拠点で使用する「マスターキー生成ツール」には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（年 </a:t>
            </a:r>
            <a:r>
              <a:rPr lang="en-US" altLang="ja-JP" dirty="0"/>
              <a:t>5</a:t>
            </a:r>
            <a:r>
              <a:rPr lang="en-US" altLang="ja-JP" dirty="0" smtClean="0"/>
              <a:t> </a:t>
            </a:r>
            <a:r>
              <a:rPr lang="ja-JP" altLang="en-US" dirty="0" smtClean="0"/>
              <a:t>回 </a:t>
            </a:r>
            <a:r>
              <a:rPr lang="en-US" altLang="ja-JP" dirty="0" smtClean="0"/>
              <a:t>× 10 </a:t>
            </a:r>
            <a:r>
              <a:rPr lang="ja-JP" altLang="en-US" dirty="0" smtClean="0"/>
              <a:t>年 </a:t>
            </a:r>
            <a:r>
              <a:rPr lang="en-US" altLang="ja-JP" dirty="0" smtClean="0"/>
              <a:t>= </a:t>
            </a:r>
            <a:r>
              <a:rPr lang="ja-JP" altLang="en-US" dirty="0" smtClean="0"/>
              <a:t>）</a:t>
            </a:r>
            <a:r>
              <a:rPr lang="en-US" altLang="ja-JP" dirty="0" smtClean="0"/>
              <a:t>50 </a:t>
            </a:r>
            <a:r>
              <a:rPr lang="ja-JP" altLang="en-US" dirty="0" smtClean="0"/>
              <a:t>個</a:t>
            </a:r>
            <a:r>
              <a:rPr lang="en-US" altLang="ja-JP" dirty="0" smtClean="0"/>
              <a:t> </a:t>
            </a:r>
            <a:r>
              <a:rPr lang="ja-JP" altLang="en-US" dirty="0" smtClean="0"/>
              <a:t>程度の鍵データ（暗号化前）を持たせて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おいて、差し替えることなく使い続けられるようにする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「マスターキー生成ツール」は全リージョン共通とする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「マスターキー生成ツール」の運用方法については 現状維持 とする</a:t>
            </a:r>
            <a:endParaRPr lang="en-US" altLang="ja-JP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ja-JP" dirty="0" smtClean="0"/>
              <a:t>NOA </a:t>
            </a:r>
            <a:r>
              <a:rPr lang="ja-JP" altLang="en-US" dirty="0" smtClean="0"/>
              <a:t>→ ソースコードを提供し、</a:t>
            </a:r>
            <a:r>
              <a:rPr lang="en-US" altLang="ja-JP" dirty="0"/>
              <a:t>NOA </a:t>
            </a:r>
            <a:r>
              <a:rPr lang="ja-JP" altLang="en-US" dirty="0" smtClean="0"/>
              <a:t>独自の </a:t>
            </a:r>
            <a:r>
              <a:rPr lang="en-US" altLang="ja-JP" dirty="0"/>
              <a:t>Web </a:t>
            </a:r>
            <a:r>
              <a:rPr lang="ja-JP" altLang="en-US" dirty="0" smtClean="0"/>
              <a:t>サイトに組み込み</a:t>
            </a:r>
            <a:endParaRPr lang="en-US" altLang="ja-JP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ja-JP" dirty="0" smtClean="0"/>
              <a:t>NOE </a:t>
            </a:r>
            <a:r>
              <a:rPr lang="ja-JP" altLang="en-US" dirty="0" smtClean="0"/>
              <a:t>→ </a:t>
            </a:r>
            <a:r>
              <a:rPr lang="en-US" altLang="ja-JP" dirty="0" smtClean="0"/>
              <a:t>exe </a:t>
            </a:r>
            <a:r>
              <a:rPr lang="ja-JP" altLang="en-US" dirty="0" err="1" smtClean="0"/>
              <a:t>を提</a:t>
            </a:r>
            <a:r>
              <a:rPr lang="ja-JP" altLang="en-US" dirty="0" smtClean="0"/>
              <a:t>供し、</a:t>
            </a:r>
            <a:r>
              <a:rPr lang="en-US" altLang="ja-JP" dirty="0" smtClean="0"/>
              <a:t>NOE </a:t>
            </a:r>
            <a:r>
              <a:rPr lang="ja-JP" altLang="en-US" dirty="0" smtClean="0"/>
              <a:t>独自の </a:t>
            </a:r>
            <a:r>
              <a:rPr lang="en-US" altLang="ja-JP" dirty="0" smtClean="0"/>
              <a:t>Web </a:t>
            </a:r>
            <a:r>
              <a:rPr lang="ja-JP" altLang="en-US" dirty="0" smtClean="0"/>
              <a:t>サイトから呼び出す形で使用</a:t>
            </a:r>
            <a:endParaRPr lang="en-US" altLang="ja-JP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ja-JP" dirty="0" smtClean="0"/>
              <a:t>NCL/NAL  </a:t>
            </a:r>
            <a:r>
              <a:rPr lang="ja-JP" altLang="en-US" dirty="0" smtClean="0"/>
              <a:t>→ </a:t>
            </a:r>
            <a:r>
              <a:rPr lang="en-US" altLang="ja-JP" dirty="0"/>
              <a:t>exe </a:t>
            </a:r>
            <a:r>
              <a:rPr lang="ja-JP" altLang="en-US" dirty="0" err="1"/>
              <a:t>を提</a:t>
            </a:r>
            <a:r>
              <a:rPr lang="ja-JP" altLang="en-US" dirty="0"/>
              <a:t>供し</a:t>
            </a:r>
            <a:r>
              <a:rPr lang="ja-JP" altLang="en-US" dirty="0" smtClean="0"/>
              <a:t>、オペレータの </a:t>
            </a:r>
            <a:r>
              <a:rPr lang="en-US" altLang="ja-JP" dirty="0" smtClean="0"/>
              <a:t>PC </a:t>
            </a:r>
            <a:r>
              <a:rPr lang="ja-JP" altLang="en-US" dirty="0" smtClean="0"/>
              <a:t>で直接使用</a:t>
            </a: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韓</a:t>
            </a:r>
            <a:r>
              <a:rPr lang="ja-JP" altLang="en-US" dirty="0" smtClean="0"/>
              <a:t>台中リージョンについては、</a:t>
            </a:r>
            <a:r>
              <a:rPr lang="en-US" altLang="ja-JP" dirty="0" smtClean="0"/>
              <a:t>6.5NUP </a:t>
            </a:r>
            <a:r>
              <a:rPr lang="ja-JP" altLang="en-US" dirty="0" smtClean="0"/>
              <a:t>時点では対応しない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（</a:t>
            </a:r>
            <a:r>
              <a:rPr lang="en-US" altLang="ja-JP" dirty="0" smtClean="0"/>
              <a:t>6thNUP </a:t>
            </a:r>
            <a:r>
              <a:rPr lang="ja-JP" altLang="en-US" dirty="0" smtClean="0"/>
              <a:t>以前の仕様 から変更なし）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57434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/>
          <p:cNvSpPr txBox="1"/>
          <p:nvPr/>
        </p:nvSpPr>
        <p:spPr>
          <a:xfrm>
            <a:off x="2606558" y="116632"/>
            <a:ext cx="3930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8.2NUP</a:t>
            </a:r>
            <a:r>
              <a:rPr lang="ja-JP" altLang="en-US" sz="2800" dirty="0" smtClean="0"/>
              <a:t> の</a:t>
            </a:r>
            <a:r>
              <a:rPr lang="ja-JP" altLang="en-US" sz="2800" dirty="0" smtClean="0"/>
              <a:t>変更点</a:t>
            </a:r>
            <a:endParaRPr kumimoji="1" lang="ja-JP" altLang="en-US" sz="2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47564" y="836712"/>
            <a:ext cx="7848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韓国版 </a:t>
            </a:r>
            <a:r>
              <a:rPr lang="en-US" altLang="ja-JP" dirty="0" smtClean="0"/>
              <a:t>KTR/RED </a:t>
            </a:r>
            <a:r>
              <a:rPr lang="ja-JP" altLang="en-US" dirty="0" smtClean="0"/>
              <a:t>の発売に伴い、韓国版も </a:t>
            </a:r>
            <a:r>
              <a:rPr lang="en-US" altLang="ja-JP" dirty="0" smtClean="0"/>
              <a:t>6.5NUP </a:t>
            </a:r>
            <a:r>
              <a:rPr lang="ja-JP" altLang="en-US" dirty="0" smtClean="0"/>
              <a:t>仕様に追従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問い合わせ番号の </a:t>
            </a:r>
            <a:r>
              <a:rPr lang="en-US" altLang="ja-JP" dirty="0" smtClean="0"/>
              <a:t>1 </a:t>
            </a:r>
            <a:r>
              <a:rPr lang="ja-JP" altLang="en-US" dirty="0" smtClean="0"/>
              <a:t>桁目に日本リージョンを表す「</a:t>
            </a:r>
            <a:r>
              <a:rPr lang="en-US" altLang="ja-JP" dirty="0"/>
              <a:t>0</a:t>
            </a:r>
            <a:r>
              <a:rPr lang="ja-JP" altLang="en-US" dirty="0" smtClean="0"/>
              <a:t>」を用いると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電話番号と勘違いされるという指摘があったため「</a:t>
            </a:r>
            <a:r>
              <a:rPr lang="en-US" altLang="ja-JP" dirty="0" smtClean="0"/>
              <a:t>9</a:t>
            </a:r>
            <a:r>
              <a:rPr lang="ja-JP" altLang="en-US" dirty="0" smtClean="0"/>
              <a:t>」に置き換え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　　日本リージョン → </a:t>
            </a:r>
            <a:r>
              <a:rPr lang="en-US" altLang="ja-JP" dirty="0" smtClean="0"/>
              <a:t>9XXXXXXXXX </a:t>
            </a:r>
            <a:r>
              <a:rPr lang="ja-JP" altLang="en-US" dirty="0" smtClean="0"/>
              <a:t>（</a:t>
            </a:r>
            <a:r>
              <a:rPr lang="en-US" altLang="ja-JP" dirty="0" smtClean="0"/>
              <a:t>or 0XXXXXXXXX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dirty="0"/>
              <a:t>　　</a:t>
            </a:r>
            <a:r>
              <a:rPr lang="ja-JP" altLang="en-US" dirty="0" smtClean="0"/>
              <a:t>北米リージョン </a:t>
            </a:r>
            <a:r>
              <a:rPr lang="ja-JP" altLang="en-US" dirty="0"/>
              <a:t>→ </a:t>
            </a:r>
            <a:r>
              <a:rPr lang="en-US" altLang="ja-JP" dirty="0" smtClean="0"/>
              <a:t>1XXXXXXXXX</a:t>
            </a:r>
            <a:br>
              <a:rPr lang="en-US" altLang="ja-JP" dirty="0" smtClean="0"/>
            </a:br>
            <a:r>
              <a:rPr lang="ja-JP" altLang="en-US" dirty="0"/>
              <a:t>　　欧州</a:t>
            </a:r>
            <a:r>
              <a:rPr lang="ja-JP" altLang="en-US" dirty="0" smtClean="0"/>
              <a:t>リージョン </a:t>
            </a:r>
            <a:r>
              <a:rPr lang="ja-JP" altLang="en-US" dirty="0"/>
              <a:t>→ </a:t>
            </a:r>
            <a:r>
              <a:rPr lang="en-US" altLang="ja-JP" dirty="0" smtClean="0"/>
              <a:t>2XXXXXXXXX</a:t>
            </a:r>
            <a:br>
              <a:rPr lang="en-US" altLang="ja-JP" dirty="0" smtClean="0"/>
            </a:br>
            <a:r>
              <a:rPr lang="ja-JP" altLang="en-US" dirty="0"/>
              <a:t>　　</a:t>
            </a:r>
            <a:r>
              <a:rPr lang="ja-JP" altLang="en-US" dirty="0" smtClean="0"/>
              <a:t>韓国リージョン </a:t>
            </a:r>
            <a:r>
              <a:rPr lang="ja-JP" altLang="en-US" dirty="0"/>
              <a:t>→ </a:t>
            </a:r>
            <a:r>
              <a:rPr lang="en-US" altLang="ja-JP" dirty="0" smtClean="0"/>
              <a:t>5XXXXXXXXX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670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385</Words>
  <Application>Microsoft Office PowerPoint</Application>
  <PresentationFormat>画面に合わせる (4:3)</PresentationFormat>
  <Paragraphs>122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情報開発本部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富永 昌文</dc:creator>
  <cp:lastModifiedBy>西村 祐治</cp:lastModifiedBy>
  <cp:revision>34</cp:revision>
  <dcterms:created xsi:type="dcterms:W3CDTF">2013-11-12T12:08:44Z</dcterms:created>
  <dcterms:modified xsi:type="dcterms:W3CDTF">2015-05-12T02:14:01Z</dcterms:modified>
</cp:coreProperties>
</file>